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293" r:id="rId3"/>
    <p:sldId id="291" r:id="rId4"/>
    <p:sldId id="272" r:id="rId5"/>
    <p:sldId id="276" r:id="rId6"/>
    <p:sldId id="299" r:id="rId7"/>
    <p:sldId id="300" r:id="rId8"/>
    <p:sldId id="301" r:id="rId9"/>
    <p:sldId id="302" r:id="rId10"/>
    <p:sldId id="277" r:id="rId11"/>
    <p:sldId id="273" r:id="rId12"/>
    <p:sldId id="257" r:id="rId13"/>
    <p:sldId id="258" r:id="rId14"/>
    <p:sldId id="259" r:id="rId15"/>
    <p:sldId id="261" r:id="rId16"/>
    <p:sldId id="282" r:id="rId17"/>
    <p:sldId id="278" r:id="rId18"/>
    <p:sldId id="279" r:id="rId19"/>
    <p:sldId id="290" r:id="rId20"/>
    <p:sldId id="267" r:id="rId21"/>
    <p:sldId id="268" r:id="rId22"/>
    <p:sldId id="269" r:id="rId23"/>
    <p:sldId id="270" r:id="rId24"/>
    <p:sldId id="271" r:id="rId25"/>
    <p:sldId id="287" r:id="rId26"/>
    <p:sldId id="288" r:id="rId27"/>
    <p:sldId id="284" r:id="rId28"/>
    <p:sldId id="285" r:id="rId29"/>
    <p:sldId id="262" r:id="rId30"/>
    <p:sldId id="263" r:id="rId31"/>
    <p:sldId id="264" r:id="rId32"/>
    <p:sldId id="265" r:id="rId33"/>
    <p:sldId id="281" r:id="rId34"/>
    <p:sldId id="266" r:id="rId35"/>
    <p:sldId id="286" r:id="rId36"/>
    <p:sldId id="275" r:id="rId37"/>
    <p:sldId id="289" r:id="rId38"/>
    <p:sldId id="292" r:id="rId39"/>
    <p:sldId id="298" r:id="rId40"/>
    <p:sldId id="280" r:id="rId41"/>
    <p:sldId id="296" r:id="rId42"/>
    <p:sldId id="297" r:id="rId43"/>
    <p:sldId id="294"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35" autoAdjust="0"/>
    <p:restoredTop sz="94660"/>
  </p:normalViewPr>
  <p:slideViewPr>
    <p:cSldViewPr>
      <p:cViewPr varScale="1">
        <p:scale>
          <a:sx n="69" d="100"/>
          <a:sy n="69" d="100"/>
        </p:scale>
        <p:origin x="-1470" y="-1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BB48C5-99EF-4B53-B129-2A72AAC2DD08}" type="datetimeFigureOut">
              <a:rPr lang="en-US" smtClean="0"/>
              <a:pPr/>
              <a:t>5/2/2012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EA2EAF-D1CD-455F-9EA1-9D419A9A0FF3}"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EA2EAF-D1CD-455F-9EA1-9D419A9A0FF3}" type="slidenum">
              <a:rPr lang="en-US" smtClean="0"/>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DC12CBAA-AF1C-491E-B234-35B3B5B3948D}" type="slidenum">
              <a:rPr lang="en-US" smtClean="0">
                <a:solidFill>
                  <a:prstClr val="black"/>
                </a:solidFill>
              </a:rPr>
              <a:pPr/>
              <a:t>6</a:t>
            </a:fld>
            <a:endParaRPr lang="en-US" dirty="0" smtClean="0">
              <a:solidFill>
                <a:prstClr val="black"/>
              </a:solidFill>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CDD47A81-5E4C-4EC4-B143-B282D94C64F4}" type="slidenum">
              <a:rPr lang="en-US" smtClean="0">
                <a:solidFill>
                  <a:prstClr val="black"/>
                </a:solidFill>
              </a:rPr>
              <a:pPr/>
              <a:t>7</a:t>
            </a:fld>
            <a:endParaRPr lang="en-US" dirty="0" smtClean="0">
              <a:solidFill>
                <a:prstClr val="black"/>
              </a:solidFill>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EF686E97-365D-4279-92C6-BD9321DA1F6D}" type="slidenum">
              <a:rPr lang="en-US" smtClean="0">
                <a:solidFill>
                  <a:prstClr val="black"/>
                </a:solidFill>
              </a:rPr>
              <a:pPr/>
              <a:t>8</a:t>
            </a:fld>
            <a:endParaRPr lang="en-US" dirty="0" smtClean="0">
              <a:solidFill>
                <a:prstClr val="black"/>
              </a:solidFill>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7969D227-8B45-45CE-8666-F7012FE38642}" type="slidenum">
              <a:rPr lang="en-US" smtClean="0">
                <a:solidFill>
                  <a:prstClr val="black"/>
                </a:solidFill>
              </a:rPr>
              <a:pPr/>
              <a:t>9</a:t>
            </a:fld>
            <a:endParaRPr lang="en-US" dirty="0" smtClean="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649F84D-924E-4896-B825-73F7ED9854E1}" type="datetimeFigureOut">
              <a:rPr lang="en-US" smtClean="0"/>
              <a:pPr/>
              <a:t>5/2/2012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83AF9CA-FEA3-42F2-ACC6-30ED665594F7}"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49F84D-924E-4896-B825-73F7ED9854E1}" type="datetimeFigureOut">
              <a:rPr lang="en-US" smtClean="0"/>
              <a:pPr/>
              <a:t>5/2/2012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83AF9CA-FEA3-42F2-ACC6-30ED665594F7}"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49F84D-924E-4896-B825-73F7ED9854E1}" type="datetimeFigureOut">
              <a:rPr lang="en-US" smtClean="0"/>
              <a:pPr/>
              <a:t>5/2/2012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83AF9CA-FEA3-42F2-ACC6-30ED665594F7}"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49F84D-924E-4896-B825-73F7ED9854E1}" type="datetimeFigureOut">
              <a:rPr lang="en-US" smtClean="0"/>
              <a:pPr/>
              <a:t>5/2/2012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83AF9CA-FEA3-42F2-ACC6-30ED665594F7}"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49F84D-924E-4896-B825-73F7ED9854E1}" type="datetimeFigureOut">
              <a:rPr lang="en-US" smtClean="0"/>
              <a:pPr/>
              <a:t>5/2/2012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83AF9CA-FEA3-42F2-ACC6-30ED665594F7}"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649F84D-924E-4896-B825-73F7ED9854E1}" type="datetimeFigureOut">
              <a:rPr lang="en-US" smtClean="0"/>
              <a:pPr/>
              <a:t>5/2/2012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83AF9CA-FEA3-42F2-ACC6-30ED665594F7}"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649F84D-924E-4896-B825-73F7ED9854E1}" type="datetimeFigureOut">
              <a:rPr lang="en-US" smtClean="0"/>
              <a:pPr/>
              <a:t>5/2/2012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83AF9CA-FEA3-42F2-ACC6-30ED665594F7}"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649F84D-924E-4896-B825-73F7ED9854E1}" type="datetimeFigureOut">
              <a:rPr lang="en-US" smtClean="0"/>
              <a:pPr/>
              <a:t>5/2/2012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83AF9CA-FEA3-42F2-ACC6-30ED665594F7}"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49F84D-924E-4896-B825-73F7ED9854E1}" type="datetimeFigureOut">
              <a:rPr lang="en-US" smtClean="0"/>
              <a:pPr/>
              <a:t>5/2/2012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83AF9CA-FEA3-42F2-ACC6-30ED665594F7}"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49F84D-924E-4896-B825-73F7ED9854E1}" type="datetimeFigureOut">
              <a:rPr lang="en-US" smtClean="0"/>
              <a:pPr/>
              <a:t>5/2/2012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83AF9CA-FEA3-42F2-ACC6-30ED665594F7}"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49F84D-924E-4896-B825-73F7ED9854E1}" type="datetimeFigureOut">
              <a:rPr lang="en-US" smtClean="0"/>
              <a:pPr/>
              <a:t>5/2/2012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83AF9CA-FEA3-42F2-ACC6-30ED665594F7}"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4000" r="-1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49F84D-924E-4896-B825-73F7ED9854E1}" type="datetimeFigureOut">
              <a:rPr lang="en-US" smtClean="0"/>
              <a:pPr/>
              <a:t>5/2/2012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3AF9CA-FEA3-42F2-ACC6-30ED665594F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fbcdn-sphotos-a.akamaihd.net/hphotos-ak-snc7/475464_374790205893118_210423438996463_1024715_251586045_o.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p:txBody>
          <a:bodyPr/>
          <a:lstStyle/>
          <a:p>
            <a:r>
              <a:rPr lang="en-US" b="1" dirty="0" smtClean="0">
                <a:solidFill>
                  <a:schemeClr val="bg1"/>
                </a:solidFill>
              </a:rPr>
              <a:t>Advanced Steels Workarounds</a:t>
            </a:r>
            <a:endParaRPr lang="en-US" b="1" dirty="0">
              <a:solidFill>
                <a:schemeClr val="bg1"/>
              </a:solidFill>
            </a:endParaRPr>
          </a:p>
        </p:txBody>
      </p:sp>
      <p:sp>
        <p:nvSpPr>
          <p:cNvPr id="3" name="Subtitle 2"/>
          <p:cNvSpPr>
            <a:spLocks noGrp="1"/>
          </p:cNvSpPr>
          <p:nvPr>
            <p:ph type="subTitle" idx="1"/>
          </p:nvPr>
        </p:nvSpPr>
        <p:spPr>
          <a:xfrm>
            <a:off x="1524000" y="4495800"/>
            <a:ext cx="6400800" cy="1752600"/>
          </a:xfrm>
        </p:spPr>
        <p:txBody>
          <a:bodyPr/>
          <a:lstStyle/>
          <a:p>
            <a:r>
              <a:rPr lang="en-US" dirty="0" smtClean="0">
                <a:solidFill>
                  <a:schemeClr val="bg1"/>
                </a:solidFill>
              </a:rPr>
              <a:t>Mike Smith</a:t>
            </a:r>
          </a:p>
          <a:p>
            <a:r>
              <a:rPr lang="en-US" dirty="0" smtClean="0">
                <a:solidFill>
                  <a:schemeClr val="bg1"/>
                </a:solidFill>
              </a:rPr>
              <a:t>BoronExtrication.com</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Tips and Techniques</a:t>
            </a:r>
            <a:endParaRPr lang="en-US" dirty="0"/>
          </a:p>
        </p:txBody>
      </p:sp>
      <p:sp>
        <p:nvSpPr>
          <p:cNvPr id="3" name="Content Placeholder 2"/>
          <p:cNvSpPr>
            <a:spLocks noGrp="1"/>
          </p:cNvSpPr>
          <p:nvPr>
            <p:ph idx="1"/>
          </p:nvPr>
        </p:nvSpPr>
        <p:spPr/>
        <p:txBody>
          <a:bodyPr/>
          <a:lstStyle/>
          <a:p>
            <a:r>
              <a:rPr lang="en-US" dirty="0" smtClean="0"/>
              <a:t>Tool placement</a:t>
            </a:r>
          </a:p>
          <a:p>
            <a:pPr lvl="1"/>
            <a:r>
              <a:rPr lang="en-US" dirty="0" smtClean="0"/>
              <a:t>Cutting a b-pillar with advanced steel is more successful when the cutter is parallel to the side doors.</a:t>
            </a:r>
          </a:p>
          <a:p>
            <a:pPr lvl="1"/>
            <a:r>
              <a:rPr lang="en-US" dirty="0" smtClean="0"/>
              <a:t>If the cutters stall during a cut, keep the trigger completely open for at least 10 seconds before stopping to allow the pressure to build.</a:t>
            </a:r>
          </a:p>
          <a:p>
            <a:pPr lvl="1"/>
            <a:endParaRPr lang="en-US" dirty="0" smtClean="0"/>
          </a:p>
          <a:p>
            <a:pPr lvl="1"/>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Advanced Steels Workarounds</a:t>
            </a:r>
            <a:endParaRPr lang="en-US" dirty="0"/>
          </a:p>
        </p:txBody>
      </p:sp>
      <p:sp>
        <p:nvSpPr>
          <p:cNvPr id="3" name="Content Placeholder 2"/>
          <p:cNvSpPr>
            <a:spLocks noGrp="1"/>
          </p:cNvSpPr>
          <p:nvPr>
            <p:ph idx="1"/>
          </p:nvPr>
        </p:nvSpPr>
        <p:spPr/>
        <p:txBody>
          <a:bodyPr>
            <a:normAutofit/>
          </a:bodyPr>
          <a:lstStyle/>
          <a:p>
            <a:r>
              <a:rPr lang="en-US" dirty="0" smtClean="0"/>
              <a:t>Ram Roof Off B-Pillar</a:t>
            </a:r>
          </a:p>
          <a:p>
            <a:r>
              <a:rPr lang="en-US" dirty="0" smtClean="0"/>
              <a:t>Pie Cut</a:t>
            </a:r>
          </a:p>
          <a:p>
            <a:r>
              <a:rPr lang="en-US" dirty="0" smtClean="0"/>
              <a:t>Pillar to Pillar</a:t>
            </a:r>
          </a:p>
          <a:p>
            <a:r>
              <a:rPr lang="en-US" dirty="0" smtClean="0"/>
              <a:t>Lift B-Pillar Up</a:t>
            </a:r>
          </a:p>
          <a:p>
            <a:r>
              <a:rPr lang="en-US" dirty="0" smtClean="0"/>
              <a:t>Ram Roof Off B-Pillar</a:t>
            </a:r>
          </a:p>
          <a:p>
            <a:r>
              <a:rPr lang="en-US" smtClean="0"/>
              <a:t>Trunk Tunneling</a:t>
            </a:r>
            <a:endParaRPr lang="en-US" dirty="0" smtClean="0"/>
          </a:p>
          <a:p>
            <a:r>
              <a:rPr lang="en-US" dirty="0" smtClean="0"/>
              <a:t>Dash &amp; Instrument Panel Movement</a:t>
            </a:r>
          </a:p>
          <a:p>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Spreading B-Pillar to B-Pillar</a:t>
            </a:r>
            <a:endParaRPr lang="en-US" dirty="0"/>
          </a:p>
        </p:txBody>
      </p:sp>
      <p:sp>
        <p:nvSpPr>
          <p:cNvPr id="3" name="Content Placeholder 2"/>
          <p:cNvSpPr>
            <a:spLocks noGrp="1"/>
          </p:cNvSpPr>
          <p:nvPr>
            <p:ph idx="1"/>
          </p:nvPr>
        </p:nvSpPr>
        <p:spPr/>
        <p:txBody>
          <a:bodyPr>
            <a:normAutofit fontScale="92500"/>
          </a:bodyPr>
          <a:lstStyle/>
          <a:p>
            <a:pPr fontAlgn="base"/>
            <a:r>
              <a:rPr lang="en-US" dirty="0" smtClean="0"/>
              <a:t>Spread with a tool such as a power ram from B-pillar to B-pillar to simulate moving a crash-damaged pillar off of a driver trapped inside. </a:t>
            </a:r>
          </a:p>
          <a:p>
            <a:pPr fontAlgn="base"/>
            <a:r>
              <a:rPr lang="en-US" dirty="0" smtClean="0"/>
              <a:t>The seatbacks can obstruct this spreading effort and many teams have power rams but they may not extend far enough to reach from one B-pillar to the other. </a:t>
            </a:r>
          </a:p>
          <a:p>
            <a:pPr fontAlgn="base"/>
            <a:r>
              <a:rPr lang="en-US" dirty="0" smtClean="0"/>
              <a:t>Monitor roof movement as it may begin to lower into the vehicle as the B-pillars move outward.</a:t>
            </a:r>
          </a:p>
          <a:p>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Spreading Center Tunnel To B-Pillar</a:t>
            </a:r>
            <a:endParaRPr lang="en-US" dirty="0"/>
          </a:p>
        </p:txBody>
      </p:sp>
      <p:sp>
        <p:nvSpPr>
          <p:cNvPr id="3" name="Content Placeholder 2"/>
          <p:cNvSpPr>
            <a:spLocks noGrp="1"/>
          </p:cNvSpPr>
          <p:nvPr>
            <p:ph idx="1"/>
          </p:nvPr>
        </p:nvSpPr>
        <p:spPr/>
        <p:txBody>
          <a:bodyPr>
            <a:normAutofit/>
          </a:bodyPr>
          <a:lstStyle/>
          <a:p>
            <a:pPr fontAlgn="base"/>
            <a:r>
              <a:rPr lang="en-US" dirty="0" smtClean="0"/>
              <a:t>Spread the B-pillar </a:t>
            </a:r>
            <a:r>
              <a:rPr lang="en-US" dirty="0"/>
              <a:t>away from the interior of the vehicle as if it had been pushed inward during a side impact. </a:t>
            </a:r>
            <a:endParaRPr lang="en-US" dirty="0" smtClean="0"/>
          </a:p>
          <a:p>
            <a:pPr fontAlgn="base"/>
            <a:r>
              <a:rPr lang="en-US" dirty="0" smtClean="0"/>
              <a:t>Only work </a:t>
            </a:r>
            <a:r>
              <a:rPr lang="en-US" dirty="0"/>
              <a:t>pushing or spreading tool on </a:t>
            </a:r>
            <a:r>
              <a:rPr lang="en-US" dirty="0" smtClean="0"/>
              <a:t>half </a:t>
            </a:r>
            <a:r>
              <a:rPr lang="en-US" dirty="0"/>
              <a:t>of the vehicle; from the floorboard center tunnel area to the passenger's side B-pillar. </a:t>
            </a:r>
          </a:p>
          <a:p>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Lifting B-Pillar Up</a:t>
            </a:r>
            <a:endParaRPr lang="en-US" dirty="0"/>
          </a:p>
        </p:txBody>
      </p:sp>
      <p:sp>
        <p:nvSpPr>
          <p:cNvPr id="3" name="Content Placeholder 2"/>
          <p:cNvSpPr>
            <a:spLocks noGrp="1"/>
          </p:cNvSpPr>
          <p:nvPr>
            <p:ph idx="1"/>
          </p:nvPr>
        </p:nvSpPr>
        <p:spPr/>
        <p:txBody>
          <a:bodyPr>
            <a:normAutofit/>
          </a:bodyPr>
          <a:lstStyle/>
          <a:p>
            <a:pPr fontAlgn="base"/>
            <a:r>
              <a:rPr lang="en-US" dirty="0" smtClean="0"/>
              <a:t>Cut the B-pillar at the bottom, lift it up and away from the simulated trapped patient. The patient doesn't care if you lay the B-pillar down or lift the B-pillar up; they just want out. </a:t>
            </a:r>
          </a:p>
          <a:p>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Ram the Roof Off</a:t>
            </a:r>
            <a:endParaRPr lang="en-US" dirty="0"/>
          </a:p>
        </p:txBody>
      </p:sp>
      <p:sp>
        <p:nvSpPr>
          <p:cNvPr id="3" name="Content Placeholder 2"/>
          <p:cNvSpPr>
            <a:spLocks noGrp="1"/>
          </p:cNvSpPr>
          <p:nvPr>
            <p:ph idx="1"/>
          </p:nvPr>
        </p:nvSpPr>
        <p:spPr/>
        <p:txBody>
          <a:bodyPr>
            <a:normAutofit fontScale="70000" lnSpcReduction="20000"/>
          </a:bodyPr>
          <a:lstStyle/>
          <a:p>
            <a:pPr fontAlgn="base"/>
            <a:r>
              <a:rPr lang="en-US" sz="3400" dirty="0" smtClean="0"/>
              <a:t>When </a:t>
            </a:r>
            <a:r>
              <a:rPr lang="en-US" sz="3400" dirty="0"/>
              <a:t>a rescue team cannot cut through a B-pillar or roof rail that contains advanced steel, a good "work-around" technique can be to ram the roof off the top of the B-pillar. Even though advanced steel may be present, a powerful ram may be able to push the roof rail up until it begins to tear free at the spot welds.</a:t>
            </a:r>
          </a:p>
          <a:p>
            <a:pPr fontAlgn="base"/>
            <a:r>
              <a:rPr lang="en-US" sz="3400" dirty="0"/>
              <a:t>The assigned team must place additional cribbing beneath the rocker to support the force of the ram. After an initial push on one side of the B-pillar, a second push on the opposite side may be enough to completely tear the B-pillar away from the roof rail in a real-world situation. Once separated from the roof, the crew must practice bending the pillar down without making any additional cuts. It simulates not being able to cut the bottom of the pillar in a real-world scenario.</a:t>
            </a:r>
          </a:p>
          <a:p>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Pie Cut</a:t>
            </a:r>
            <a:endParaRPr lang="en-US" dirty="0"/>
          </a:p>
        </p:txBody>
      </p:sp>
      <p:sp>
        <p:nvSpPr>
          <p:cNvPr id="3" name="Content Placeholder 2"/>
          <p:cNvSpPr>
            <a:spLocks noGrp="1"/>
          </p:cNvSpPr>
          <p:nvPr>
            <p:ph idx="1"/>
          </p:nvPr>
        </p:nvSpPr>
        <p:spPr/>
        <p:txBody>
          <a:bodyPr/>
          <a:lstStyle/>
          <a:p>
            <a:r>
              <a:rPr lang="en-US" dirty="0" smtClean="0"/>
              <a:t>Inverted V-pattern cuts into the roof rail, bypassing the B-Pillar and basically cutting </a:t>
            </a:r>
            <a:br>
              <a:rPr lang="en-US" dirty="0" smtClean="0"/>
            </a:br>
            <a:r>
              <a:rPr lang="en-US" dirty="0" smtClean="0"/>
              <a:t>around it.</a:t>
            </a:r>
          </a:p>
          <a:p>
            <a:r>
              <a:rPr lang="en-US" dirty="0" smtClean="0"/>
              <a:t>With cutters that have smaller blades two pie cuts will need to be made on each side of the B-Pillar and then a cut parallel to the side of the vehicle to free the top of the B-Pillar</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Pie Cut</a:t>
            </a:r>
            <a:endParaRPr lang="en-US" dirty="0"/>
          </a:p>
        </p:txBody>
      </p:sp>
      <p:pic>
        <p:nvPicPr>
          <p:cNvPr id="33794" name="Picture 2"/>
          <p:cNvPicPr>
            <a:picLocks noChangeAspect="1" noChangeArrowheads="1"/>
          </p:cNvPicPr>
          <p:nvPr/>
        </p:nvPicPr>
        <p:blipFill>
          <a:blip r:embed="rId2" cstate="print"/>
          <a:srcRect/>
          <a:stretch>
            <a:fillRect/>
          </a:stretch>
        </p:blipFill>
        <p:spPr bwMode="auto">
          <a:xfrm>
            <a:off x="533400" y="2667000"/>
            <a:ext cx="7981950" cy="3086100"/>
          </a:xfrm>
          <a:prstGeom prst="rect">
            <a:avLst/>
          </a:prstGeom>
          <a:noFill/>
          <a:ln w="9525">
            <a:noFill/>
            <a:miter lim="800000"/>
            <a:headEnd/>
            <a:tailEnd/>
          </a:ln>
        </p:spPr>
      </p:pic>
      <p:cxnSp>
        <p:nvCxnSpPr>
          <p:cNvPr id="8" name="Straight Connector 7"/>
          <p:cNvCxnSpPr/>
          <p:nvPr/>
        </p:nvCxnSpPr>
        <p:spPr>
          <a:xfrm flipV="1">
            <a:off x="4648200" y="4800600"/>
            <a:ext cx="0" cy="5334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5105400" y="4800600"/>
            <a:ext cx="0" cy="5334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267200" y="4800600"/>
            <a:ext cx="381000" cy="6096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5105400" y="4800600"/>
            <a:ext cx="381000" cy="5334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648200" y="4953000"/>
            <a:ext cx="457200" cy="0"/>
          </a:xfrm>
          <a:prstGeom prst="line">
            <a:avLst/>
          </a:prstGeom>
          <a:ln w="7302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linds(horizont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descr="http://1.bp.blogspot.com/_0oCrVCzAD90/THCzU1QbAXI/AAAAAAAAAso/9wD8TBajxkU/s1600/boron-a-pillar-cut-a-pillar-free-extrication-ron-moore.jpg"/>
          <p:cNvPicPr>
            <a:picLocks noChangeAspect="1" noChangeArrowheads="1"/>
          </p:cNvPicPr>
          <p:nvPr/>
        </p:nvPicPr>
        <p:blipFill>
          <a:blip r:embed="rId2" cstate="print"/>
          <a:srcRect/>
          <a:stretch>
            <a:fillRect/>
          </a:stretch>
        </p:blipFill>
        <p:spPr bwMode="auto">
          <a:xfrm>
            <a:off x="0" y="0"/>
            <a:ext cx="9158779" cy="685800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Pie Cut Tip</a:t>
            </a:r>
            <a:endParaRPr lang="en-US" dirty="0"/>
          </a:p>
        </p:txBody>
      </p:sp>
      <p:pic>
        <p:nvPicPr>
          <p:cNvPr id="1026" name="Picture 2" descr="http://r1.cygnuspub.com/files/cygnus/image/FHC/2011/JUN/495x330/np_811_jawsoflifecutter_10287321.jpg"/>
          <p:cNvPicPr>
            <a:picLocks noChangeAspect="1" noChangeArrowheads="1"/>
          </p:cNvPicPr>
          <p:nvPr/>
        </p:nvPicPr>
        <p:blipFill>
          <a:blip r:embed="rId2" cstate="print"/>
          <a:srcRect/>
          <a:stretch>
            <a:fillRect/>
          </a:stretch>
        </p:blipFill>
        <p:spPr bwMode="auto">
          <a:xfrm>
            <a:off x="381000" y="1676400"/>
            <a:ext cx="4714875" cy="3143250"/>
          </a:xfrm>
          <a:prstGeom prst="rect">
            <a:avLst/>
          </a:prstGeom>
          <a:noFill/>
        </p:spPr>
      </p:pic>
      <p:pic>
        <p:nvPicPr>
          <p:cNvPr id="1028" name="Picture 4" descr="http://boronextrication.com/files/2009/07/SLC-29_extrication_cutter_TNT.jpg"/>
          <p:cNvPicPr>
            <a:picLocks noChangeAspect="1" noChangeArrowheads="1"/>
          </p:cNvPicPr>
          <p:nvPr/>
        </p:nvPicPr>
        <p:blipFill>
          <a:blip r:embed="rId3" cstate="print"/>
          <a:srcRect/>
          <a:stretch>
            <a:fillRect/>
          </a:stretch>
        </p:blipFill>
        <p:spPr bwMode="auto">
          <a:xfrm>
            <a:off x="5334000" y="4343400"/>
            <a:ext cx="3035661" cy="19812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Module Objectives</a:t>
            </a:r>
            <a:endParaRPr lang="en-US" dirty="0"/>
          </a:p>
        </p:txBody>
      </p:sp>
      <p:sp>
        <p:nvSpPr>
          <p:cNvPr id="3" name="Content Placeholder 2"/>
          <p:cNvSpPr>
            <a:spLocks noGrp="1"/>
          </p:cNvSpPr>
          <p:nvPr>
            <p:ph idx="1"/>
          </p:nvPr>
        </p:nvSpPr>
        <p:spPr/>
        <p:txBody>
          <a:bodyPr/>
          <a:lstStyle/>
          <a:p>
            <a:r>
              <a:rPr lang="en-US" dirty="0" smtClean="0"/>
              <a:t>Add new techniques to the mental toolbox.</a:t>
            </a:r>
          </a:p>
          <a:p>
            <a:r>
              <a:rPr lang="en-US" dirty="0" smtClean="0"/>
              <a:t>Learn different advanced steel workarounds.</a:t>
            </a:r>
          </a:p>
          <a:p>
            <a:r>
              <a:rPr lang="en-US" dirty="0" smtClean="0"/>
              <a:t>Identify the importance of having a Plan B &amp;C.</a:t>
            </a:r>
          </a:p>
          <a:p>
            <a:r>
              <a:rPr lang="en-US" dirty="0" smtClean="0"/>
              <a:t>Learn about new low-cost hand tools to assist rescuers performing workarounds.</a:t>
            </a:r>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Ram Roof Off B-Pillar</a:t>
            </a:r>
            <a:endParaRPr lang="en-US" dirty="0"/>
          </a:p>
        </p:txBody>
      </p:sp>
      <p:pic>
        <p:nvPicPr>
          <p:cNvPr id="29698" name="Picture 2" descr="http://www.rtc-rescue.com/userimages/jorg3.jpg"/>
          <p:cNvPicPr>
            <a:picLocks noChangeAspect="1" noChangeArrowheads="1"/>
          </p:cNvPicPr>
          <p:nvPr/>
        </p:nvPicPr>
        <p:blipFill>
          <a:blip r:embed="rId2" cstate="print"/>
          <a:srcRect/>
          <a:stretch>
            <a:fillRect/>
          </a:stretch>
        </p:blipFill>
        <p:spPr bwMode="auto">
          <a:xfrm>
            <a:off x="228600" y="1320800"/>
            <a:ext cx="4038600" cy="5384800"/>
          </a:xfrm>
          <a:prstGeom prst="rect">
            <a:avLst/>
          </a:prstGeom>
          <a:noFill/>
        </p:spPr>
      </p:pic>
      <p:sp>
        <p:nvSpPr>
          <p:cNvPr id="4" name="TextBox 3"/>
          <p:cNvSpPr txBox="1"/>
          <p:nvPr/>
        </p:nvSpPr>
        <p:spPr>
          <a:xfrm>
            <a:off x="4419600" y="1600200"/>
            <a:ext cx="4343400" cy="2616101"/>
          </a:xfrm>
          <a:prstGeom prst="rect">
            <a:avLst/>
          </a:prstGeom>
          <a:noFill/>
        </p:spPr>
        <p:txBody>
          <a:bodyPr wrap="square" rtlCol="0">
            <a:spAutoFit/>
          </a:bodyPr>
          <a:lstStyle/>
          <a:p>
            <a:pPr>
              <a:buFont typeface="Arial" pitchFamily="34" charset="0"/>
              <a:buChar char="•"/>
            </a:pPr>
            <a:r>
              <a:rPr lang="en-US" sz="2800" dirty="0" smtClean="0"/>
              <a:t>Use Ram to spread against roofline until spot welds tear apart.</a:t>
            </a:r>
          </a:p>
          <a:p>
            <a:pPr>
              <a:buFont typeface="Arial" pitchFamily="34" charset="0"/>
              <a:buChar char="•"/>
            </a:pPr>
            <a:r>
              <a:rPr lang="en-US" sz="2800" dirty="0" smtClean="0"/>
              <a:t>Remember, the weld is the weakest link.</a:t>
            </a:r>
          </a:p>
          <a:p>
            <a:endParaRPr lang="en-US" sz="2400" b="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Ram Roof Off B-Pillar</a:t>
            </a:r>
            <a:endParaRPr lang="en-US" dirty="0"/>
          </a:p>
        </p:txBody>
      </p:sp>
      <p:pic>
        <p:nvPicPr>
          <p:cNvPr id="24578" name="Picture 2"/>
          <p:cNvPicPr>
            <a:picLocks noChangeAspect="1" noChangeArrowheads="1"/>
          </p:cNvPicPr>
          <p:nvPr/>
        </p:nvPicPr>
        <p:blipFill>
          <a:blip r:embed="rId2" cstate="print"/>
          <a:srcRect/>
          <a:stretch>
            <a:fillRect/>
          </a:stretch>
        </p:blipFill>
        <p:spPr bwMode="auto">
          <a:xfrm>
            <a:off x="304800" y="2209800"/>
            <a:ext cx="8534400" cy="324274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Ram Roof Off B-Pillar</a:t>
            </a:r>
            <a:endParaRPr lang="en-US" dirty="0"/>
          </a:p>
        </p:txBody>
      </p:sp>
      <p:pic>
        <p:nvPicPr>
          <p:cNvPr id="25603" name="Picture 3"/>
          <p:cNvPicPr>
            <a:picLocks noChangeAspect="1" noChangeArrowheads="1"/>
          </p:cNvPicPr>
          <p:nvPr/>
        </p:nvPicPr>
        <p:blipFill>
          <a:blip r:embed="rId2" cstate="print"/>
          <a:srcRect/>
          <a:stretch>
            <a:fillRect/>
          </a:stretch>
        </p:blipFill>
        <p:spPr bwMode="auto">
          <a:xfrm>
            <a:off x="381000" y="2438400"/>
            <a:ext cx="4366054" cy="3048000"/>
          </a:xfrm>
          <a:prstGeom prst="rect">
            <a:avLst/>
          </a:prstGeom>
          <a:noFill/>
          <a:ln w="9525">
            <a:noFill/>
            <a:miter lim="800000"/>
            <a:headEnd/>
            <a:tailEnd/>
          </a:ln>
          <a:effectLst/>
        </p:spPr>
      </p:pic>
      <p:pic>
        <p:nvPicPr>
          <p:cNvPr id="25604" name="Picture 4"/>
          <p:cNvPicPr>
            <a:picLocks noChangeAspect="1" noChangeArrowheads="1"/>
          </p:cNvPicPr>
          <p:nvPr/>
        </p:nvPicPr>
        <p:blipFill>
          <a:blip r:embed="rId3" cstate="print"/>
          <a:srcRect/>
          <a:stretch>
            <a:fillRect/>
          </a:stretch>
        </p:blipFill>
        <p:spPr bwMode="auto">
          <a:xfrm>
            <a:off x="4724400" y="2514600"/>
            <a:ext cx="4132659" cy="2971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Ram Roof Off B-Pillar</a:t>
            </a:r>
            <a:endParaRPr lang="en-US" dirty="0"/>
          </a:p>
        </p:txBody>
      </p:sp>
      <p:pic>
        <p:nvPicPr>
          <p:cNvPr id="26626" name="Picture 2"/>
          <p:cNvPicPr>
            <a:picLocks noChangeAspect="1" noChangeArrowheads="1"/>
          </p:cNvPicPr>
          <p:nvPr/>
        </p:nvPicPr>
        <p:blipFill>
          <a:blip r:embed="rId2" cstate="print"/>
          <a:srcRect/>
          <a:stretch>
            <a:fillRect/>
          </a:stretch>
        </p:blipFill>
        <p:spPr bwMode="auto">
          <a:xfrm>
            <a:off x="304800" y="2667000"/>
            <a:ext cx="8607822" cy="3124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Ram Roof Off B-Pillar</a:t>
            </a:r>
            <a:endParaRPr lang="en-US" dirty="0"/>
          </a:p>
        </p:txBody>
      </p:sp>
      <p:pic>
        <p:nvPicPr>
          <p:cNvPr id="27650" name="Picture 2"/>
          <p:cNvPicPr>
            <a:picLocks noChangeAspect="1" noChangeArrowheads="1"/>
          </p:cNvPicPr>
          <p:nvPr/>
        </p:nvPicPr>
        <p:blipFill>
          <a:blip r:embed="rId2" cstate="print"/>
          <a:srcRect/>
          <a:stretch>
            <a:fillRect/>
          </a:stretch>
        </p:blipFill>
        <p:spPr bwMode="auto">
          <a:xfrm>
            <a:off x="228600" y="2438400"/>
            <a:ext cx="8665633" cy="350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N0246.JP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0" y="0"/>
            <a:ext cx="5638800" cy="1219200"/>
          </a:xfrm>
          <a:solidFill>
            <a:schemeClr val="tx1"/>
          </a:solidFill>
        </p:spPr>
        <p:txBody>
          <a:bodyPr/>
          <a:lstStyle/>
          <a:p>
            <a:r>
              <a:rPr lang="en-US" dirty="0" smtClean="0">
                <a:solidFill>
                  <a:schemeClr val="bg1"/>
                </a:solidFill>
              </a:rPr>
              <a:t>Lay down the B-Pillar</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N0250.JP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0" y="0"/>
            <a:ext cx="8229600" cy="1143000"/>
          </a:xfrm>
          <a:solidFill>
            <a:schemeClr val="tx1"/>
          </a:solidFill>
        </p:spPr>
        <p:txBody>
          <a:bodyPr/>
          <a:lstStyle/>
          <a:p>
            <a:r>
              <a:rPr lang="en-US" dirty="0" smtClean="0">
                <a:solidFill>
                  <a:schemeClr val="bg1"/>
                </a:solidFill>
              </a:rPr>
              <a:t>Lay down the B-Pillar</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latin typeface="Arial" pitchFamily="34" charset="0"/>
              </a:rPr>
              <a:t>Lift B-Pillar Up</a:t>
            </a:r>
            <a:endParaRPr lang="en-US" dirty="0"/>
          </a:p>
        </p:txBody>
      </p:sp>
      <p:pic>
        <p:nvPicPr>
          <p:cNvPr id="4" name="Picture 4"/>
          <p:cNvPicPr>
            <a:picLocks noChangeAspect="1" noChangeArrowheads="1"/>
          </p:cNvPicPr>
          <p:nvPr/>
        </p:nvPicPr>
        <p:blipFill>
          <a:blip r:embed="rId2" cstate="print"/>
          <a:srcRect/>
          <a:stretch>
            <a:fillRect/>
          </a:stretch>
        </p:blipFill>
        <p:spPr bwMode="auto">
          <a:xfrm>
            <a:off x="0" y="1334009"/>
            <a:ext cx="9144000" cy="5523992"/>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latin typeface="Arial" pitchFamily="34" charset="0"/>
              </a:rPr>
              <a:t>Lift B-Pillar Up</a:t>
            </a:r>
            <a:endParaRPr lang="en-US" dirty="0"/>
          </a:p>
        </p:txBody>
      </p:sp>
      <p:pic>
        <p:nvPicPr>
          <p:cNvPr id="4" name="Picture 4"/>
          <p:cNvPicPr>
            <a:picLocks noChangeAspect="1" noChangeArrowheads="1"/>
          </p:cNvPicPr>
          <p:nvPr/>
        </p:nvPicPr>
        <p:blipFill>
          <a:blip r:embed="rId2" cstate="print"/>
          <a:srcRect/>
          <a:stretch>
            <a:fillRect/>
          </a:stretch>
        </p:blipFill>
        <p:spPr bwMode="auto">
          <a:xfrm>
            <a:off x="1219200" y="1447800"/>
            <a:ext cx="6731000" cy="5038725"/>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Total Sunroof</a:t>
            </a:r>
            <a:endParaRPr lang="en-US" dirty="0"/>
          </a:p>
        </p:txBody>
      </p:sp>
      <p:pic>
        <p:nvPicPr>
          <p:cNvPr id="1026" name="Picture 2" descr="http://r2.cygnuspub.com/files/cygnus/image/FHC/2010/DEC/600x400/40-1.jpg_10464583.jpg"/>
          <p:cNvPicPr>
            <a:picLocks noChangeAspect="1" noChangeArrowheads="1"/>
          </p:cNvPicPr>
          <p:nvPr/>
        </p:nvPicPr>
        <p:blipFill>
          <a:blip r:embed="rId2" cstate="print"/>
          <a:srcRect/>
          <a:stretch>
            <a:fillRect/>
          </a:stretch>
        </p:blipFill>
        <p:spPr bwMode="auto">
          <a:xfrm>
            <a:off x="381000" y="1219200"/>
            <a:ext cx="8458200" cy="56388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Advanced Steel Extrication</a:t>
            </a:r>
            <a:endParaRPr lang="en-US" dirty="0"/>
          </a:p>
        </p:txBody>
      </p:sp>
      <p:sp>
        <p:nvSpPr>
          <p:cNvPr id="3" name="Content Placeholder 2"/>
          <p:cNvSpPr>
            <a:spLocks noGrp="1"/>
          </p:cNvSpPr>
          <p:nvPr>
            <p:ph idx="1"/>
          </p:nvPr>
        </p:nvSpPr>
        <p:spPr/>
        <p:txBody>
          <a:bodyPr/>
          <a:lstStyle/>
          <a:p>
            <a:r>
              <a:rPr lang="en-US" dirty="0" smtClean="0"/>
              <a:t>Locate the patient, locate the most suitable opening and determine the tactics necessary to clear a path between the two.</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0482" name="Picture 2" descr="D:\DCIM\100NIKON\DSCN027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D:\DCIM\100NIKON\DSCN028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DCIM\100NIKON\DSCN028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descr="D:\DCIM\100NIKON\DSCN027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D:\DCIM\100NIKON\DSCN028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Cross Ram</a:t>
            </a:r>
            <a:endParaRPr lang="en-US" dirty="0"/>
          </a:p>
        </p:txBody>
      </p:sp>
      <p:pic>
        <p:nvPicPr>
          <p:cNvPr id="5" name="Picture 4"/>
          <p:cNvPicPr>
            <a:picLocks noChangeAspect="1" noChangeArrowheads="1"/>
          </p:cNvPicPr>
          <p:nvPr/>
        </p:nvPicPr>
        <p:blipFill>
          <a:blip r:embed="rId2" cstate="print"/>
          <a:srcRect/>
          <a:stretch>
            <a:fillRect/>
          </a:stretch>
        </p:blipFill>
        <p:spPr bwMode="auto">
          <a:xfrm>
            <a:off x="1066800" y="1447800"/>
            <a:ext cx="7410450" cy="5038725"/>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Cross Ram Tips</a:t>
            </a:r>
            <a:endParaRPr lang="en-US" dirty="0"/>
          </a:p>
        </p:txBody>
      </p:sp>
      <p:sp>
        <p:nvSpPr>
          <p:cNvPr id="3" name="Content Placeholder 2"/>
          <p:cNvSpPr>
            <a:spLocks noGrp="1"/>
          </p:cNvSpPr>
          <p:nvPr>
            <p:ph idx="1"/>
          </p:nvPr>
        </p:nvSpPr>
        <p:spPr/>
        <p:txBody>
          <a:bodyPr/>
          <a:lstStyle/>
          <a:p>
            <a:r>
              <a:rPr lang="en-US" dirty="0" smtClean="0"/>
              <a:t>If the vehicle is rear-wheel drive you can try to ram off the transmission hump in the middle of the floorboard by inserting the base of a short ram against the hump and the tip against the B-pillar. In using this method you may find it hard to get a good bite if the angle is too great, which may cause the tip to slip out when extending the ram.</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ctrTitle"/>
          </p:nvPr>
        </p:nvSpPr>
        <p:spPr>
          <a:xfrm>
            <a:off x="497205" y="320040"/>
            <a:ext cx="8149590" cy="1051560"/>
          </a:xfrm>
        </p:spPr>
        <p:txBody>
          <a:bodyPr lIns="0" tIns="0" rIns="0" bIns="0"/>
          <a:lstStyle/>
          <a:p>
            <a:pPr>
              <a:lnSpc>
                <a:spcPct val="95000"/>
              </a:lnSpc>
            </a:pPr>
            <a:r>
              <a:rPr lang="en-US" dirty="0">
                <a:solidFill>
                  <a:srgbClr val="000000"/>
                </a:solidFill>
                <a:latin typeface="Arial" pitchFamily="34" charset="0"/>
              </a:rPr>
              <a:t>Trunk Tunneling</a:t>
            </a:r>
          </a:p>
        </p:txBody>
      </p:sp>
      <p:sp>
        <p:nvSpPr>
          <p:cNvPr id="19458" name="Rectangle 2"/>
          <p:cNvSpPr>
            <a:spLocks noGrp="1" noChangeArrowheads="1"/>
          </p:cNvSpPr>
          <p:nvPr>
            <p:ph type="subTitle" idx="1"/>
          </p:nvPr>
        </p:nvSpPr>
        <p:spPr>
          <a:xfrm>
            <a:off x="497205" y="1645920"/>
            <a:ext cx="8149590" cy="4434840"/>
          </a:xfrm>
        </p:spPr>
        <p:txBody>
          <a:bodyPr lIns="0" tIns="0" rIns="0" bIns="0"/>
          <a:lstStyle/>
          <a:p>
            <a:pPr lvl="1" indent="-308610" algn="l">
              <a:lnSpc>
                <a:spcPct val="95000"/>
              </a:lnSpc>
              <a:spcBef>
                <a:spcPct val="0"/>
              </a:spcBef>
              <a:buClr>
                <a:srgbClr val="000000"/>
              </a:buClr>
              <a:buFontTx/>
              <a:buChar char="•"/>
            </a:pPr>
            <a:r>
              <a:rPr lang="en-US" sz="2400" dirty="0">
                <a:solidFill>
                  <a:srgbClr val="000000"/>
                </a:solidFill>
                <a:latin typeface="Arial" pitchFamily="34" charset="0"/>
              </a:rPr>
              <a:t>Stabilize the car</a:t>
            </a:r>
            <a:endParaRPr lang="en-US" dirty="0"/>
          </a:p>
          <a:p>
            <a:pPr lvl="1" indent="-308610" algn="l">
              <a:lnSpc>
                <a:spcPct val="95000"/>
              </a:lnSpc>
              <a:spcBef>
                <a:spcPct val="0"/>
              </a:spcBef>
              <a:buClr>
                <a:srgbClr val="000000"/>
              </a:buClr>
              <a:buFontTx/>
              <a:buChar char="•"/>
            </a:pPr>
            <a:r>
              <a:rPr lang="en-US" sz="2400" dirty="0">
                <a:solidFill>
                  <a:srgbClr val="000000"/>
                </a:solidFill>
                <a:latin typeface="Arial" pitchFamily="34" charset="0"/>
              </a:rPr>
              <a:t>Remove rear glass</a:t>
            </a:r>
            <a:endParaRPr lang="en-US" dirty="0"/>
          </a:p>
          <a:p>
            <a:pPr lvl="1" indent="-308610" algn="l">
              <a:lnSpc>
                <a:spcPct val="95000"/>
              </a:lnSpc>
              <a:spcBef>
                <a:spcPct val="0"/>
              </a:spcBef>
              <a:buClr>
                <a:srgbClr val="000000"/>
              </a:buClr>
              <a:buFontTx/>
              <a:buChar char="•"/>
            </a:pPr>
            <a:r>
              <a:rPr lang="en-US" sz="2400" dirty="0">
                <a:solidFill>
                  <a:srgbClr val="000000"/>
                </a:solidFill>
                <a:latin typeface="Arial" pitchFamily="34" charset="0"/>
              </a:rPr>
              <a:t>Open and remove trunk</a:t>
            </a:r>
            <a:endParaRPr lang="en-US" dirty="0"/>
          </a:p>
          <a:p>
            <a:pPr lvl="1" indent="-308610" algn="l">
              <a:lnSpc>
                <a:spcPct val="95000"/>
              </a:lnSpc>
              <a:spcBef>
                <a:spcPct val="0"/>
              </a:spcBef>
              <a:buClr>
                <a:srgbClr val="000000"/>
              </a:buClr>
              <a:buFontTx/>
              <a:buChar char="•"/>
            </a:pPr>
            <a:r>
              <a:rPr lang="en-US" sz="2400" dirty="0">
                <a:solidFill>
                  <a:srgbClr val="000000"/>
                </a:solidFill>
                <a:latin typeface="Arial" pitchFamily="34" charset="0"/>
              </a:rPr>
              <a:t>Remove rear bulkhead</a:t>
            </a:r>
            <a:endParaRPr lang="en-US" dirty="0"/>
          </a:p>
          <a:p>
            <a:pPr lvl="1" indent="-308610" algn="l">
              <a:lnSpc>
                <a:spcPct val="95000"/>
              </a:lnSpc>
              <a:spcBef>
                <a:spcPct val="0"/>
              </a:spcBef>
              <a:buClr>
                <a:srgbClr val="000000"/>
              </a:buClr>
              <a:buFontTx/>
              <a:buChar char="•"/>
            </a:pPr>
            <a:r>
              <a:rPr lang="en-US" sz="2400" dirty="0">
                <a:solidFill>
                  <a:srgbClr val="000000"/>
                </a:solidFill>
                <a:latin typeface="Arial" pitchFamily="34" charset="0"/>
              </a:rPr>
              <a:t>Get rescuer in and manipulate or remove seatback</a:t>
            </a:r>
            <a:endParaRPr lang="en-US" dirty="0"/>
          </a:p>
          <a:p>
            <a:pPr lvl="1" indent="-308610" algn="l">
              <a:lnSpc>
                <a:spcPct val="95000"/>
              </a:lnSpc>
              <a:spcBef>
                <a:spcPct val="0"/>
              </a:spcBef>
              <a:buClr>
                <a:srgbClr val="000000"/>
              </a:buClr>
              <a:buFontTx/>
              <a:buChar char="•"/>
            </a:pPr>
            <a:r>
              <a:rPr lang="en-US" sz="2400" dirty="0">
                <a:solidFill>
                  <a:srgbClr val="000000"/>
                </a:solidFill>
                <a:latin typeface="Arial" pitchFamily="34" charset="0"/>
              </a:rPr>
              <a:t>Slide longboard in and use strap around chest to pull pt out while inside rescuer maintains c-spine. </a:t>
            </a:r>
            <a:endParaRPr lang="en-US" dirty="0"/>
          </a:p>
          <a:p>
            <a:pPr lvl="1" indent="-308610" algn="l">
              <a:lnSpc>
                <a:spcPct val="95000"/>
              </a:lnSpc>
              <a:spcBef>
                <a:spcPct val="0"/>
              </a:spcBef>
              <a:buClr>
                <a:srgbClr val="000000"/>
              </a:buClr>
              <a:buFontTx/>
              <a:buChar char="•"/>
            </a:pPr>
            <a:r>
              <a:rPr lang="en-US" sz="2400" dirty="0">
                <a:solidFill>
                  <a:srgbClr val="000000"/>
                </a:solidFill>
                <a:latin typeface="Arial" pitchFamily="34" charset="0"/>
              </a:rPr>
              <a:t>Inside rescuer can also use spreader to lift dash by pushing off center hump if needed. </a:t>
            </a:r>
            <a:endParaRPr lang="en-US" dirty="0"/>
          </a:p>
          <a:p>
            <a:pPr lvl="1" indent="-308610" algn="l">
              <a:lnSpc>
                <a:spcPct val="95000"/>
              </a:lnSpc>
              <a:spcBef>
                <a:spcPct val="0"/>
              </a:spcBef>
              <a:buClr>
                <a:srgbClr val="000000"/>
              </a:buClr>
              <a:buFontTx/>
              <a:buChar char="•"/>
            </a:pPr>
            <a:r>
              <a:rPr lang="en-US" sz="2400" dirty="0">
                <a:solidFill>
                  <a:srgbClr val="000000"/>
                </a:solidFill>
                <a:latin typeface="Arial" pitchFamily="34" charset="0"/>
              </a:rPr>
              <a:t>Also tried pulling seatback down using chain and come-along from rear bumper and it worked pretty well.</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latin typeface="Arial" pitchFamily="34" charset="0"/>
              </a:rPr>
              <a:t>Trunk Tunneling</a:t>
            </a:r>
            <a:endParaRPr lang="en-US" dirty="0"/>
          </a:p>
        </p:txBody>
      </p:sp>
      <p:pic>
        <p:nvPicPr>
          <p:cNvPr id="52226" name="Picture 2"/>
          <p:cNvPicPr>
            <a:picLocks noChangeAspect="1" noChangeArrowheads="1"/>
          </p:cNvPicPr>
          <p:nvPr/>
        </p:nvPicPr>
        <p:blipFill>
          <a:blip r:embed="rId2" cstate="print"/>
          <a:srcRect/>
          <a:stretch>
            <a:fillRect/>
          </a:stretch>
        </p:blipFill>
        <p:spPr bwMode="auto">
          <a:xfrm>
            <a:off x="762000" y="1371600"/>
            <a:ext cx="7620000" cy="50706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latin typeface="Arial" pitchFamily="34" charset="0"/>
              </a:rPr>
              <a:t>Trunk Tunneling</a:t>
            </a:r>
            <a:endParaRPr lang="en-US" dirty="0"/>
          </a:p>
        </p:txBody>
      </p:sp>
      <p:pic>
        <p:nvPicPr>
          <p:cNvPr id="1026" name="Picture 2" descr="http://3.bp.blogspot.com/_0oCrVCzAD90/S3Yo2hBolGI/AAAAAAAAAgs/HmJ9NUbBZM8/s320/trunk-Tunnelling-boron-extrication.jpg"/>
          <p:cNvPicPr>
            <a:picLocks noChangeAspect="1" noChangeArrowheads="1"/>
          </p:cNvPicPr>
          <p:nvPr/>
        </p:nvPicPr>
        <p:blipFill>
          <a:blip r:embed="rId2" cstate="print"/>
          <a:srcRect/>
          <a:stretch>
            <a:fillRect/>
          </a:stretch>
        </p:blipFill>
        <p:spPr bwMode="auto">
          <a:xfrm>
            <a:off x="1295400" y="1828800"/>
            <a:ext cx="6019800" cy="4477228"/>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Mental Toolbox</a:t>
            </a:r>
            <a:endParaRPr lang="en-US" dirty="0"/>
          </a:p>
        </p:txBody>
      </p:sp>
      <p:pic>
        <p:nvPicPr>
          <p:cNvPr id="28674" name="Picture 2" descr="http://www.onlinetherapyinstituteblog.com/wp-content/uploads/2011/01/toolbox-primary.jpg"/>
          <p:cNvPicPr>
            <a:picLocks noChangeAspect="1" noChangeArrowheads="1"/>
          </p:cNvPicPr>
          <p:nvPr/>
        </p:nvPicPr>
        <p:blipFill>
          <a:blip r:embed="rId2" cstate="print"/>
          <a:srcRect/>
          <a:stretch>
            <a:fillRect/>
          </a:stretch>
        </p:blipFill>
        <p:spPr bwMode="auto">
          <a:xfrm>
            <a:off x="914400" y="1143000"/>
            <a:ext cx="7315200" cy="5486400"/>
          </a:xfrm>
          <a:prstGeom prst="rect">
            <a:avLst/>
          </a:prstGeom>
          <a:noFill/>
        </p:spPr>
      </p:pic>
      <p:pic>
        <p:nvPicPr>
          <p:cNvPr id="36866" name="Picture 2" descr="Cartoon Thought Bubble Clip Art"/>
          <p:cNvPicPr>
            <a:picLocks noChangeAspect="1" noChangeArrowheads="1"/>
          </p:cNvPicPr>
          <p:nvPr/>
        </p:nvPicPr>
        <p:blipFill>
          <a:blip r:embed="rId3" cstate="print"/>
          <a:srcRect/>
          <a:stretch>
            <a:fillRect/>
          </a:stretch>
        </p:blipFill>
        <p:spPr bwMode="auto">
          <a:xfrm>
            <a:off x="6286500" y="228600"/>
            <a:ext cx="2857500" cy="2428875"/>
          </a:xfrm>
          <a:prstGeom prst="rect">
            <a:avLst/>
          </a:prstGeom>
          <a:noFill/>
        </p:spPr>
      </p:pic>
      <p:sp>
        <p:nvSpPr>
          <p:cNvPr id="5" name="TextBox 4"/>
          <p:cNvSpPr txBox="1"/>
          <p:nvPr/>
        </p:nvSpPr>
        <p:spPr>
          <a:xfrm>
            <a:off x="7086600" y="457200"/>
            <a:ext cx="755335" cy="1569660"/>
          </a:xfrm>
          <a:prstGeom prst="rect">
            <a:avLst/>
          </a:prstGeom>
          <a:noFill/>
        </p:spPr>
        <p:txBody>
          <a:bodyPr wrap="none" rtlCol="0">
            <a:spAutoFit/>
          </a:bodyPr>
          <a:lstStyle/>
          <a:p>
            <a:r>
              <a:rPr lang="en-US" sz="9600" b="1" dirty="0" smtClean="0"/>
              <a:t>?</a:t>
            </a:r>
            <a:endParaRPr lang="en-US" sz="9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6866"/>
                                        </p:tgtEl>
                                        <p:attrNameLst>
                                          <p:attrName>style.visibility</p:attrName>
                                        </p:attrNameLst>
                                      </p:cBhvr>
                                      <p:to>
                                        <p:strVal val="visible"/>
                                      </p:to>
                                    </p:set>
                                    <p:animEffect transition="in" filter="fade">
                                      <p:cBhvr>
                                        <p:cTn id="7" dur="800" decel="100000"/>
                                        <p:tgtEl>
                                          <p:spTgt spid="36866"/>
                                        </p:tgtEl>
                                      </p:cBhvr>
                                    </p:animEffect>
                                    <p:anim calcmode="lin" valueType="num">
                                      <p:cBhvr>
                                        <p:cTn id="8" dur="800" decel="100000" fill="hold"/>
                                        <p:tgtEl>
                                          <p:spTgt spid="36866"/>
                                        </p:tgtEl>
                                        <p:attrNameLst>
                                          <p:attrName>style.rotation</p:attrName>
                                        </p:attrNameLst>
                                      </p:cBhvr>
                                      <p:tavLst>
                                        <p:tav tm="0">
                                          <p:val>
                                            <p:fltVal val="-90"/>
                                          </p:val>
                                        </p:tav>
                                        <p:tav tm="100000">
                                          <p:val>
                                            <p:fltVal val="0"/>
                                          </p:val>
                                        </p:tav>
                                      </p:tavLst>
                                    </p:anim>
                                    <p:anim calcmode="lin" valueType="num">
                                      <p:cBhvr>
                                        <p:cTn id="9" dur="800" decel="100000" fill="hold"/>
                                        <p:tgtEl>
                                          <p:spTgt spid="36866"/>
                                        </p:tgtEl>
                                        <p:attrNameLst>
                                          <p:attrName>ppt_x</p:attrName>
                                        </p:attrNameLst>
                                      </p:cBhvr>
                                      <p:tavLst>
                                        <p:tav tm="0">
                                          <p:val>
                                            <p:strVal val="#ppt_x+0.4"/>
                                          </p:val>
                                        </p:tav>
                                        <p:tav tm="100000">
                                          <p:val>
                                            <p:strVal val="#ppt_x-0.05"/>
                                          </p:val>
                                        </p:tav>
                                      </p:tavLst>
                                    </p:anim>
                                    <p:anim calcmode="lin" valueType="num">
                                      <p:cBhvr>
                                        <p:cTn id="10" dur="800" decel="100000" fill="hold"/>
                                        <p:tgtEl>
                                          <p:spTgt spid="3686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686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6866"/>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800" decel="100000"/>
                                        <p:tgtEl>
                                          <p:spTgt spid="5"/>
                                        </p:tgtEl>
                                      </p:cBhvr>
                                    </p:animEffect>
                                    <p:anim calcmode="lin" valueType="num">
                                      <p:cBhvr>
                                        <p:cTn id="16" dur="800" decel="100000" fill="hold"/>
                                        <p:tgtEl>
                                          <p:spTgt spid="5"/>
                                        </p:tgtEl>
                                        <p:attrNameLst>
                                          <p:attrName>style.rotation</p:attrName>
                                        </p:attrNameLst>
                                      </p:cBhvr>
                                      <p:tavLst>
                                        <p:tav tm="0">
                                          <p:val>
                                            <p:fltVal val="-90"/>
                                          </p:val>
                                        </p:tav>
                                        <p:tav tm="100000">
                                          <p:val>
                                            <p:fltVal val="0"/>
                                          </p:val>
                                        </p:tav>
                                      </p:tavLst>
                                    </p:anim>
                                    <p:anim calcmode="lin" valueType="num">
                                      <p:cBhvr>
                                        <p:cTn id="17" dur="800" decel="100000" fill="hold"/>
                                        <p:tgtEl>
                                          <p:spTgt spid="5"/>
                                        </p:tgtEl>
                                        <p:attrNameLst>
                                          <p:attrName>ppt_x</p:attrName>
                                        </p:attrNameLst>
                                      </p:cBhvr>
                                      <p:tavLst>
                                        <p:tav tm="0">
                                          <p:val>
                                            <p:strVal val="#ppt_x+0.4"/>
                                          </p:val>
                                        </p:tav>
                                        <p:tav tm="100000">
                                          <p:val>
                                            <p:strVal val="#ppt_x-0.05"/>
                                          </p:val>
                                        </p:tav>
                                      </p:tavLst>
                                    </p:anim>
                                    <p:anim calcmode="lin" valueType="num">
                                      <p:cBhvr>
                                        <p:cTn id="18" dur="800" decel="100000" fill="hold"/>
                                        <p:tgtEl>
                                          <p:spTgt spid="5"/>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Tools</a:t>
            </a:r>
            <a:endParaRPr lang="en-US" dirty="0"/>
          </a:p>
        </p:txBody>
      </p:sp>
      <p:pic>
        <p:nvPicPr>
          <p:cNvPr id="1026" name="Picture 2" descr="C:\Users\Mike\Pictures\Milwaukee 6370-21 8 Inch Metal Cutting Circular Saw.jpg"/>
          <p:cNvPicPr>
            <a:picLocks noChangeAspect="1" noChangeArrowheads="1"/>
          </p:cNvPicPr>
          <p:nvPr/>
        </p:nvPicPr>
        <p:blipFill>
          <a:blip r:embed="rId2" cstate="print"/>
          <a:srcRect/>
          <a:stretch>
            <a:fillRect/>
          </a:stretch>
        </p:blipFill>
        <p:spPr bwMode="auto">
          <a:xfrm>
            <a:off x="457200" y="1371600"/>
            <a:ext cx="3581400" cy="2495042"/>
          </a:xfrm>
          <a:prstGeom prst="rect">
            <a:avLst/>
          </a:prstGeom>
          <a:noFill/>
        </p:spPr>
      </p:pic>
      <p:pic>
        <p:nvPicPr>
          <p:cNvPr id="7172" name="Picture 4" descr="http://www.toolsnob.com/pictures/Ridgid_twin_blade.jpg"/>
          <p:cNvPicPr>
            <a:picLocks noChangeAspect="1" noChangeArrowheads="1"/>
          </p:cNvPicPr>
          <p:nvPr/>
        </p:nvPicPr>
        <p:blipFill>
          <a:blip r:embed="rId3" cstate="print"/>
          <a:srcRect/>
          <a:stretch>
            <a:fillRect/>
          </a:stretch>
        </p:blipFill>
        <p:spPr bwMode="auto">
          <a:xfrm>
            <a:off x="228600" y="3887114"/>
            <a:ext cx="4343400" cy="2970886"/>
          </a:xfrm>
          <a:prstGeom prst="rect">
            <a:avLst/>
          </a:prstGeom>
          <a:noFill/>
        </p:spPr>
      </p:pic>
      <p:pic>
        <p:nvPicPr>
          <p:cNvPr id="4" name="Picture 4" descr="Hi-Lift FR-605 60&quot; First Responder Extrication Rescue Tool"/>
          <p:cNvPicPr>
            <a:picLocks noChangeAspect="1" noChangeArrowheads="1"/>
          </p:cNvPicPr>
          <p:nvPr/>
        </p:nvPicPr>
        <p:blipFill>
          <a:blip r:embed="rId4" cstate="print"/>
          <a:srcRect/>
          <a:stretch>
            <a:fillRect/>
          </a:stretch>
        </p:blipFill>
        <p:spPr bwMode="auto">
          <a:xfrm>
            <a:off x="5715000" y="1295400"/>
            <a:ext cx="4991100" cy="4991100"/>
          </a:xfrm>
          <a:prstGeom prst="rect">
            <a:avLst/>
          </a:prstGeom>
          <a:noFill/>
        </p:spPr>
      </p:pic>
      <p:pic>
        <p:nvPicPr>
          <p:cNvPr id="7170" name="Picture 2" descr="http://www.unifireusa.com/images/prodImages/trex9.jpg"/>
          <p:cNvPicPr>
            <a:picLocks noChangeAspect="1" noChangeArrowheads="1"/>
          </p:cNvPicPr>
          <p:nvPr/>
        </p:nvPicPr>
        <p:blipFill>
          <a:blip r:embed="rId5" cstate="print"/>
          <a:srcRect/>
          <a:stretch>
            <a:fillRect/>
          </a:stretch>
        </p:blipFill>
        <p:spPr bwMode="auto">
          <a:xfrm>
            <a:off x="4191000" y="1524000"/>
            <a:ext cx="3232727" cy="2133600"/>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X10SF_CH005.jpg"/>
          <p:cNvPicPr>
            <a:picLocks noChangeAspect="1"/>
          </p:cNvPicPr>
          <p:nvPr/>
        </p:nvPicPr>
        <p:blipFill>
          <a:blip r:embed="rId2" cstate="print"/>
          <a:stretch>
            <a:fillRect/>
          </a:stretch>
        </p:blipFill>
        <p:spPr>
          <a:xfrm>
            <a:off x="0" y="320040"/>
            <a:ext cx="9144000" cy="621792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Traditional or Non-Traditional</a:t>
            </a:r>
            <a:endParaRPr lang="en-US" dirty="0"/>
          </a:p>
        </p:txBody>
      </p:sp>
      <p:sp>
        <p:nvSpPr>
          <p:cNvPr id="3" name="Content Placeholder 2"/>
          <p:cNvSpPr>
            <a:spLocks noGrp="1"/>
          </p:cNvSpPr>
          <p:nvPr>
            <p:ph idx="1"/>
          </p:nvPr>
        </p:nvSpPr>
        <p:spPr/>
        <p:txBody>
          <a:bodyPr/>
          <a:lstStyle/>
          <a:p>
            <a:r>
              <a:rPr lang="en-US" dirty="0" smtClean="0"/>
              <a:t>Rescuers must be well versed in traditional and non-traditional tactics to successfully extricate victims. Never underestimate the potential of developing a path of egress between patients and existing openings. Find an opening, push parts back into their original positions and clear the path. </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to the Mental Toolbox</a:t>
            </a:r>
            <a:endParaRPr lang="en-US" dirty="0"/>
          </a:p>
        </p:txBody>
      </p:sp>
      <p:sp>
        <p:nvSpPr>
          <p:cNvPr id="3" name="Content Placeholder 2"/>
          <p:cNvSpPr>
            <a:spLocks noGrp="1"/>
          </p:cNvSpPr>
          <p:nvPr>
            <p:ph idx="1"/>
          </p:nvPr>
        </p:nvSpPr>
        <p:spPr/>
        <p:txBody>
          <a:bodyPr>
            <a:normAutofit lnSpcReduction="10000"/>
          </a:bodyPr>
          <a:lstStyle/>
          <a:p>
            <a:r>
              <a:rPr lang="en-US" dirty="0" smtClean="0"/>
              <a:t>As trainers, our students need to understand the importance of adding tips and techniques to their mental toolboxes.</a:t>
            </a:r>
          </a:p>
          <a:p>
            <a:r>
              <a:rPr lang="en-US" dirty="0" smtClean="0"/>
              <a:t>Firefighters formulate a mental plan while responding to a run.</a:t>
            </a:r>
          </a:p>
          <a:p>
            <a:r>
              <a:rPr lang="en-US" dirty="0" smtClean="0"/>
              <a:t>Students need to have that plan b and c tucked in their mental toolbox.</a:t>
            </a:r>
          </a:p>
          <a:p>
            <a:r>
              <a:rPr lang="en-US" dirty="0" smtClean="0"/>
              <a:t>The core principles of extrication have remained largely unchanged.</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3"/>
          <p:cNvSpPr>
            <a:spLocks noGrp="1" noChangeArrowheads="1"/>
          </p:cNvSpPr>
          <p:nvPr>
            <p:ph type="sldNum" sz="quarter" idx="10"/>
          </p:nvPr>
        </p:nvSpPr>
        <p:spPr>
          <a:noFill/>
        </p:spPr>
        <p:txBody>
          <a:bodyPr/>
          <a:lstStyle/>
          <a:p>
            <a:fld id="{8ACB486F-EE42-4483-BE97-7937A55544B2}" type="slidenum">
              <a:rPr lang="en-US" smtClean="0">
                <a:solidFill>
                  <a:srgbClr val="DBF5F9"/>
                </a:solidFill>
              </a:rPr>
              <a:pPr/>
              <a:t>6</a:t>
            </a:fld>
            <a:endParaRPr lang="en-US" dirty="0" smtClean="0">
              <a:solidFill>
                <a:srgbClr val="DBF5F9"/>
              </a:solidFill>
            </a:endParaRPr>
          </a:p>
        </p:txBody>
      </p:sp>
      <p:sp>
        <p:nvSpPr>
          <p:cNvPr id="43012" name="Rectangle 4"/>
          <p:cNvSpPr>
            <a:spLocks noGrp="1" noRot="1" noChangeArrowheads="1"/>
          </p:cNvSpPr>
          <p:nvPr>
            <p:ph type="title"/>
          </p:nvPr>
        </p:nvSpPr>
        <p:spPr/>
        <p:txBody>
          <a:bodyPr/>
          <a:lstStyle/>
          <a:p>
            <a:pPr eaLnBrk="1" hangingPunct="1">
              <a:defRPr/>
            </a:pPr>
            <a:r>
              <a:rPr lang="en-US" dirty="0" smtClean="0"/>
              <a:t>Distorting</a:t>
            </a:r>
          </a:p>
        </p:txBody>
      </p:sp>
      <p:sp>
        <p:nvSpPr>
          <p:cNvPr id="43013" name="Rectangle 5"/>
          <p:cNvSpPr>
            <a:spLocks noGrp="1" noChangeArrowheads="1"/>
          </p:cNvSpPr>
          <p:nvPr>
            <p:ph type="body" idx="1"/>
          </p:nvPr>
        </p:nvSpPr>
        <p:spPr>
          <a:solidFill>
            <a:schemeClr val="bg1"/>
          </a:solidFill>
        </p:spPr>
        <p:txBody>
          <a:bodyPr/>
          <a:lstStyle/>
          <a:p>
            <a:pPr eaLnBrk="1" hangingPunct="1">
              <a:defRPr/>
            </a:pPr>
            <a:r>
              <a:rPr lang="en-US" dirty="0" smtClean="0"/>
              <a:t>To change the shape of an object in a plastic flow manner or other manner without severing or parting.</a:t>
            </a:r>
          </a:p>
          <a:p>
            <a:pPr lvl="1" eaLnBrk="1" hangingPunct="1">
              <a:defRPr/>
            </a:pPr>
            <a:r>
              <a:rPr lang="en-US" dirty="0" smtClean="0"/>
              <a:t>Examples of distorting are bending, prying, spreading, enlarging, expanding, squeezing, compressing</a:t>
            </a:r>
          </a:p>
        </p:txBody>
      </p:sp>
    </p:spTree>
    <p:extLst>
      <p:ext uri="{BB962C8B-B14F-4D97-AF65-F5344CB8AC3E}">
        <p14:creationId xmlns:p14="http://schemas.microsoft.com/office/powerpoint/2010/main" xmlns="" val="22356487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3"/>
          <p:cNvSpPr>
            <a:spLocks noGrp="1" noChangeArrowheads="1"/>
          </p:cNvSpPr>
          <p:nvPr>
            <p:ph type="sldNum" sz="quarter" idx="10"/>
          </p:nvPr>
        </p:nvSpPr>
        <p:spPr>
          <a:noFill/>
        </p:spPr>
        <p:txBody>
          <a:bodyPr/>
          <a:lstStyle/>
          <a:p>
            <a:fld id="{17400381-1C96-4854-9561-D61EAAF884E1}" type="slidenum">
              <a:rPr lang="en-US" smtClean="0">
                <a:solidFill>
                  <a:srgbClr val="DBF5F9"/>
                </a:solidFill>
              </a:rPr>
              <a:pPr/>
              <a:t>7</a:t>
            </a:fld>
            <a:endParaRPr lang="en-US" dirty="0" smtClean="0">
              <a:solidFill>
                <a:srgbClr val="DBF5F9"/>
              </a:solidFill>
            </a:endParaRPr>
          </a:p>
        </p:txBody>
      </p:sp>
      <p:sp>
        <p:nvSpPr>
          <p:cNvPr id="45060" name="Rectangle 4"/>
          <p:cNvSpPr>
            <a:spLocks noGrp="1" noRot="1" noChangeArrowheads="1"/>
          </p:cNvSpPr>
          <p:nvPr>
            <p:ph type="title"/>
          </p:nvPr>
        </p:nvSpPr>
        <p:spPr/>
        <p:txBody>
          <a:bodyPr/>
          <a:lstStyle/>
          <a:p>
            <a:pPr eaLnBrk="1" hangingPunct="1">
              <a:defRPr/>
            </a:pPr>
            <a:r>
              <a:rPr lang="en-US" dirty="0" smtClean="0"/>
              <a:t>Displacing</a:t>
            </a:r>
          </a:p>
        </p:txBody>
      </p:sp>
      <p:sp>
        <p:nvSpPr>
          <p:cNvPr id="45061" name="Rectangle 5"/>
          <p:cNvSpPr>
            <a:spLocks noGrp="1" noChangeArrowheads="1"/>
          </p:cNvSpPr>
          <p:nvPr>
            <p:ph type="body" idx="1"/>
          </p:nvPr>
        </p:nvSpPr>
        <p:spPr/>
        <p:txBody>
          <a:bodyPr/>
          <a:lstStyle/>
          <a:p>
            <a:pPr eaLnBrk="1" hangingPunct="1">
              <a:defRPr/>
            </a:pPr>
            <a:r>
              <a:rPr lang="en-US" dirty="0" smtClean="0"/>
              <a:t>The moving of an object or a portion of an object from its original position. The motion may be in any plane and the effect of the force applied is generally controllable. Minor distortion may occur during displacing</a:t>
            </a:r>
          </a:p>
        </p:txBody>
      </p:sp>
    </p:spTree>
    <p:extLst>
      <p:ext uri="{BB962C8B-B14F-4D97-AF65-F5344CB8AC3E}">
        <p14:creationId xmlns:p14="http://schemas.microsoft.com/office/powerpoint/2010/main" xmlns="" val="15941683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3"/>
          <p:cNvSpPr>
            <a:spLocks noGrp="1" noChangeArrowheads="1"/>
          </p:cNvSpPr>
          <p:nvPr>
            <p:ph type="sldNum" sz="quarter" idx="10"/>
          </p:nvPr>
        </p:nvSpPr>
        <p:spPr>
          <a:noFill/>
        </p:spPr>
        <p:txBody>
          <a:bodyPr/>
          <a:lstStyle/>
          <a:p>
            <a:fld id="{FE98417D-42B4-4EB7-BF62-3C4CD8C7A274}" type="slidenum">
              <a:rPr lang="en-US" smtClean="0">
                <a:solidFill>
                  <a:srgbClr val="DBF5F9"/>
                </a:solidFill>
              </a:rPr>
              <a:pPr/>
              <a:t>8</a:t>
            </a:fld>
            <a:endParaRPr lang="en-US" dirty="0" smtClean="0">
              <a:solidFill>
                <a:srgbClr val="DBF5F9"/>
              </a:solidFill>
            </a:endParaRPr>
          </a:p>
        </p:txBody>
      </p:sp>
      <p:sp>
        <p:nvSpPr>
          <p:cNvPr id="47108" name="Rectangle 4"/>
          <p:cNvSpPr>
            <a:spLocks noGrp="1" noRot="1" noChangeArrowheads="1"/>
          </p:cNvSpPr>
          <p:nvPr>
            <p:ph type="title"/>
          </p:nvPr>
        </p:nvSpPr>
        <p:spPr/>
        <p:txBody>
          <a:bodyPr/>
          <a:lstStyle/>
          <a:p>
            <a:pPr eaLnBrk="1" hangingPunct="1">
              <a:defRPr/>
            </a:pPr>
            <a:r>
              <a:rPr lang="en-US" dirty="0" smtClean="0"/>
              <a:t>Disassembling</a:t>
            </a:r>
          </a:p>
        </p:txBody>
      </p:sp>
      <p:sp>
        <p:nvSpPr>
          <p:cNvPr id="47109" name="Rectangle 5"/>
          <p:cNvSpPr>
            <a:spLocks noGrp="1" noChangeArrowheads="1"/>
          </p:cNvSpPr>
          <p:nvPr>
            <p:ph type="body" idx="1"/>
          </p:nvPr>
        </p:nvSpPr>
        <p:spPr>
          <a:xfrm>
            <a:off x="457200" y="1600201"/>
            <a:ext cx="8229600" cy="1752600"/>
          </a:xfrm>
          <a:solidFill>
            <a:schemeClr val="bg1"/>
          </a:solidFill>
        </p:spPr>
        <p:txBody>
          <a:bodyPr/>
          <a:lstStyle/>
          <a:p>
            <a:pPr eaLnBrk="1" hangingPunct="1">
              <a:defRPr/>
            </a:pPr>
            <a:r>
              <a:rPr lang="en-US" dirty="0" smtClean="0"/>
              <a:t>Reducing objects to basic component parts in the reverse manner from which originally assembled.</a:t>
            </a:r>
          </a:p>
        </p:txBody>
      </p:sp>
    </p:spTree>
    <p:extLst>
      <p:ext uri="{BB962C8B-B14F-4D97-AF65-F5344CB8AC3E}">
        <p14:creationId xmlns:p14="http://schemas.microsoft.com/office/powerpoint/2010/main" xmlns="" val="15436393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3"/>
          <p:cNvSpPr>
            <a:spLocks noGrp="1" noChangeArrowheads="1"/>
          </p:cNvSpPr>
          <p:nvPr>
            <p:ph type="sldNum" sz="quarter" idx="10"/>
          </p:nvPr>
        </p:nvSpPr>
        <p:spPr>
          <a:noFill/>
        </p:spPr>
        <p:txBody>
          <a:bodyPr/>
          <a:lstStyle/>
          <a:p>
            <a:fld id="{0BFAB6AB-E169-4904-8E0E-CAE241B66989}" type="slidenum">
              <a:rPr lang="en-US" smtClean="0">
                <a:solidFill>
                  <a:srgbClr val="DBF5F9"/>
                </a:solidFill>
              </a:rPr>
              <a:pPr/>
              <a:t>9</a:t>
            </a:fld>
            <a:endParaRPr lang="en-US" dirty="0" smtClean="0">
              <a:solidFill>
                <a:srgbClr val="DBF5F9"/>
              </a:solidFill>
            </a:endParaRPr>
          </a:p>
        </p:txBody>
      </p:sp>
      <p:sp>
        <p:nvSpPr>
          <p:cNvPr id="40964" name="Rectangle 4"/>
          <p:cNvSpPr>
            <a:spLocks noGrp="1" noRot="1" noChangeArrowheads="1"/>
          </p:cNvSpPr>
          <p:nvPr>
            <p:ph type="title"/>
          </p:nvPr>
        </p:nvSpPr>
        <p:spPr/>
        <p:txBody>
          <a:bodyPr/>
          <a:lstStyle/>
          <a:p>
            <a:pPr eaLnBrk="1" hangingPunct="1">
              <a:defRPr/>
            </a:pPr>
            <a:r>
              <a:rPr lang="en-US" dirty="0" smtClean="0"/>
              <a:t>Severing</a:t>
            </a:r>
          </a:p>
        </p:txBody>
      </p:sp>
      <p:sp>
        <p:nvSpPr>
          <p:cNvPr id="40965" name="Rectangle 5"/>
          <p:cNvSpPr>
            <a:spLocks noGrp="1" noChangeArrowheads="1"/>
          </p:cNvSpPr>
          <p:nvPr>
            <p:ph type="body" idx="1"/>
          </p:nvPr>
        </p:nvSpPr>
        <p:spPr/>
        <p:txBody>
          <a:bodyPr/>
          <a:lstStyle/>
          <a:p>
            <a:pPr eaLnBrk="1" hangingPunct="1">
              <a:defRPr/>
            </a:pPr>
            <a:r>
              <a:rPr lang="en-US" dirty="0" smtClean="0"/>
              <a:t>To divide into two or more parts by cutting, piercing, penetrating, splitting, breaking, sawing</a:t>
            </a:r>
          </a:p>
        </p:txBody>
      </p:sp>
    </p:spTree>
    <p:extLst>
      <p:ext uri="{BB962C8B-B14F-4D97-AF65-F5344CB8AC3E}">
        <p14:creationId xmlns="" xmlns:p14="http://schemas.microsoft.com/office/powerpoint/2010/main" val="36720453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7313</TotalTime>
  <Words>957</Words>
  <Application>Microsoft Office PowerPoint</Application>
  <PresentationFormat>On-screen Show (4:3)</PresentationFormat>
  <Paragraphs>94</Paragraphs>
  <Slides>43</Slides>
  <Notes>5</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Advanced Steels Workarounds</vt:lpstr>
      <vt:lpstr>Module Objectives</vt:lpstr>
      <vt:lpstr>Advanced Steel Extrication</vt:lpstr>
      <vt:lpstr>Mental Toolbox</vt:lpstr>
      <vt:lpstr>Adding to the Mental Toolbox</vt:lpstr>
      <vt:lpstr>Distorting</vt:lpstr>
      <vt:lpstr>Displacing</vt:lpstr>
      <vt:lpstr>Disassembling</vt:lpstr>
      <vt:lpstr>Severing</vt:lpstr>
      <vt:lpstr>Tips and Techniques</vt:lpstr>
      <vt:lpstr>Advanced Steels Workarounds</vt:lpstr>
      <vt:lpstr>Spreading B-Pillar to B-Pillar</vt:lpstr>
      <vt:lpstr>Spreading Center Tunnel To B-Pillar</vt:lpstr>
      <vt:lpstr>Lifting B-Pillar Up</vt:lpstr>
      <vt:lpstr>Ram the Roof Off</vt:lpstr>
      <vt:lpstr>Pie Cut</vt:lpstr>
      <vt:lpstr>Pie Cut</vt:lpstr>
      <vt:lpstr>Slide 18</vt:lpstr>
      <vt:lpstr>Pie Cut Tip</vt:lpstr>
      <vt:lpstr>Ram Roof Off B-Pillar</vt:lpstr>
      <vt:lpstr>Ram Roof Off B-Pillar</vt:lpstr>
      <vt:lpstr>Ram Roof Off B-Pillar</vt:lpstr>
      <vt:lpstr>Ram Roof Off B-Pillar</vt:lpstr>
      <vt:lpstr>Ram Roof Off B-Pillar</vt:lpstr>
      <vt:lpstr>Lay down the B-Pillar</vt:lpstr>
      <vt:lpstr>Lay down the B-Pillar</vt:lpstr>
      <vt:lpstr>Lift B-Pillar Up</vt:lpstr>
      <vt:lpstr>Lift B-Pillar Up</vt:lpstr>
      <vt:lpstr>Total Sunroof</vt:lpstr>
      <vt:lpstr>Slide 30</vt:lpstr>
      <vt:lpstr>Slide 31</vt:lpstr>
      <vt:lpstr>Slide 32</vt:lpstr>
      <vt:lpstr>Slide 33</vt:lpstr>
      <vt:lpstr>Slide 34</vt:lpstr>
      <vt:lpstr>Cross Ram</vt:lpstr>
      <vt:lpstr>Cross Ram Tips</vt:lpstr>
      <vt:lpstr>Trunk Tunneling</vt:lpstr>
      <vt:lpstr>Trunk Tunneling</vt:lpstr>
      <vt:lpstr>Trunk Tunneling</vt:lpstr>
      <vt:lpstr>New Tools</vt:lpstr>
      <vt:lpstr>Slide 41</vt:lpstr>
      <vt:lpstr>Traditional or Non-Traditional</vt:lpstr>
      <vt:lpstr>Questions?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Mike</dc:creator>
  <cp:lastModifiedBy>Mike</cp:lastModifiedBy>
  <cp:revision>26</cp:revision>
  <dcterms:created xsi:type="dcterms:W3CDTF">2012-04-22T23:02:28Z</dcterms:created>
  <dcterms:modified xsi:type="dcterms:W3CDTF">2012-05-03T02:11:08Z</dcterms:modified>
</cp:coreProperties>
</file>